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8" r:id="rId3"/>
  </p:sldIdLst>
  <p:sldSz cx="10693400" cy="7556500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FD"/>
    <a:srgbClr val="C5D5E9"/>
    <a:srgbClr val="3378CB"/>
    <a:srgbClr val="8DC1FB"/>
    <a:srgbClr val="4E9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9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300976" y="120650"/>
            <a:ext cx="330352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b="1" dirty="0"/>
              <a:t>Normas Institucionais</a:t>
            </a:r>
          </a:p>
          <a:p>
            <a:pPr algn="ctr"/>
            <a:endParaRPr lang="pt-BR" sz="500" b="1" dirty="0"/>
          </a:p>
          <a:p>
            <a:pPr algn="ctr"/>
            <a:r>
              <a:rPr lang="pt-BR" sz="2100" b="1" dirty="0"/>
              <a:t>Centro de Terapia Intensiva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pic>
        <p:nvPicPr>
          <p:cNvPr id="46" name="Imagem 45" descr="C:\Users\Margareth\AppData\Local\Microsoft\Windows\Temporary Internet Files\Content.IE5\PYC9V0XF\logo HSP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0" r="29563" b="46074"/>
          <a:stretch/>
        </p:blipFill>
        <p:spPr bwMode="auto">
          <a:xfrm>
            <a:off x="7750245" y="3283951"/>
            <a:ext cx="562619" cy="285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Imagem 46" descr="C:\Users\Margareth\AppData\Local\Microsoft\Windows\Temporary Internet Files\Content.IE5\PYC9V0XF\logo HSP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43"/>
          <a:stretch/>
        </p:blipFill>
        <p:spPr bwMode="auto">
          <a:xfrm>
            <a:off x="8312864" y="3244850"/>
            <a:ext cx="1834436" cy="325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 descr="Cuidado compassivo ao paciente e experiência na ilustração vetorial da UTI  | Vetor Premium">
            <a:extLst>
              <a:ext uri="{FF2B5EF4-FFF2-40B4-BE49-F238E27FC236}">
                <a16:creationId xmlns:a16="http://schemas.microsoft.com/office/drawing/2014/main" id="{71AFC0DD-5AF8-F840-235B-BB5C70EFA8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905" y="1144996"/>
            <a:ext cx="3056195" cy="17188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upo 9">
            <a:extLst>
              <a:ext uri="{FF2B5EF4-FFF2-40B4-BE49-F238E27FC236}">
                <a16:creationId xmlns:a16="http://schemas.microsoft.com/office/drawing/2014/main" id="{384F2738-9011-BD05-701E-103BCA81B828}"/>
              </a:ext>
            </a:extLst>
          </p:cNvPr>
          <p:cNvGrpSpPr/>
          <p:nvPr/>
        </p:nvGrpSpPr>
        <p:grpSpPr>
          <a:xfrm>
            <a:off x="3686491" y="365149"/>
            <a:ext cx="3134933" cy="2518943"/>
            <a:chOff x="3762691" y="365149"/>
            <a:chExt cx="3134933" cy="2518943"/>
          </a:xfrm>
        </p:grpSpPr>
        <p:grpSp>
          <p:nvGrpSpPr>
            <p:cNvPr id="17" name="Grupo 42">
              <a:extLst>
                <a:ext uri="{FF2B5EF4-FFF2-40B4-BE49-F238E27FC236}">
                  <a16:creationId xmlns:a16="http://schemas.microsoft.com/office/drawing/2014/main" id="{21AAAF9C-4F44-BE0F-DB53-AA9CE62629E3}"/>
                </a:ext>
              </a:extLst>
            </p:cNvPr>
            <p:cNvGrpSpPr/>
            <p:nvPr/>
          </p:nvGrpSpPr>
          <p:grpSpPr>
            <a:xfrm>
              <a:off x="4043369" y="2559048"/>
              <a:ext cx="2397055" cy="325044"/>
              <a:chOff x="0" y="-5337390"/>
              <a:chExt cx="7056224" cy="861376"/>
            </a:xfrm>
          </p:grpSpPr>
          <p:pic>
            <p:nvPicPr>
              <p:cNvPr id="21" name="Imagem 20" descr="C:\Users\Margareth\AppData\Local\Microsoft\Windows\Temporary Internet Files\Content.IE5\PYC9V0XF\logo HSP.png">
                <a:extLst>
                  <a:ext uri="{FF2B5EF4-FFF2-40B4-BE49-F238E27FC236}">
                    <a16:creationId xmlns:a16="http://schemas.microsoft.com/office/drawing/2014/main" id="{41E6A0F4-E257-541D-53F3-326E6E08E37E}"/>
                  </a:ext>
                </a:extLst>
              </p:cNvPr>
              <p:cNvPicPr/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130" r="29563" b="46074"/>
              <a:stretch/>
            </p:blipFill>
            <p:spPr bwMode="auto">
              <a:xfrm>
                <a:off x="0" y="-5233769"/>
                <a:ext cx="1656185" cy="7577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" name="Imagem 21" descr="C:\Users\Margareth\AppData\Local\Microsoft\Windows\Temporary Internet Files\Content.IE5\PYC9V0XF\logo HSP.png">
                <a:extLst>
                  <a:ext uri="{FF2B5EF4-FFF2-40B4-BE49-F238E27FC236}">
                    <a16:creationId xmlns:a16="http://schemas.microsoft.com/office/drawing/2014/main" id="{A24A6406-B5A0-E45F-7212-EE375786B530}"/>
                  </a:ext>
                </a:extLst>
              </p:cNvPr>
              <p:cNvPicPr/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643"/>
              <a:stretch/>
            </p:blipFill>
            <p:spPr bwMode="auto">
              <a:xfrm>
                <a:off x="1656185" y="-5337390"/>
                <a:ext cx="5400039" cy="86137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8" name="Grupo 55">
              <a:extLst>
                <a:ext uri="{FF2B5EF4-FFF2-40B4-BE49-F238E27FC236}">
                  <a16:creationId xmlns:a16="http://schemas.microsoft.com/office/drawing/2014/main" id="{C8F76F72-A859-D9BE-2398-84BDBA280EA2}"/>
                </a:ext>
              </a:extLst>
            </p:cNvPr>
            <p:cNvGrpSpPr/>
            <p:nvPr/>
          </p:nvGrpSpPr>
          <p:grpSpPr>
            <a:xfrm>
              <a:off x="3762691" y="365149"/>
              <a:ext cx="3134933" cy="319679"/>
              <a:chOff x="415274" y="4208849"/>
              <a:chExt cx="3134933" cy="319679"/>
            </a:xfrm>
          </p:grpSpPr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2A3162F8-A686-19F5-5292-AFC7D45B4990}"/>
                  </a:ext>
                </a:extLst>
              </p:cNvPr>
              <p:cNvSpPr txBox="1"/>
              <p:nvPr/>
            </p:nvSpPr>
            <p:spPr>
              <a:xfrm>
                <a:off x="415274" y="4220751"/>
                <a:ext cx="3134933" cy="307777"/>
              </a:xfrm>
              <a:prstGeom prst="rect">
                <a:avLst/>
              </a:prstGeom>
              <a:solidFill>
                <a:srgbClr val="CBE3FD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dirty="0"/>
                  <a:t>CONTATOS</a:t>
                </a:r>
              </a:p>
            </p:txBody>
          </p:sp>
          <p:sp>
            <p:nvSpPr>
              <p:cNvPr id="20" name="Pentágono 57">
                <a:extLst>
                  <a:ext uri="{FF2B5EF4-FFF2-40B4-BE49-F238E27FC236}">
                    <a16:creationId xmlns:a16="http://schemas.microsoft.com/office/drawing/2014/main" id="{0EDD56EE-A2B2-9269-30B2-E9AAD583CFE6}"/>
                  </a:ext>
                </a:extLst>
              </p:cNvPr>
              <p:cNvSpPr/>
              <p:nvPr/>
            </p:nvSpPr>
            <p:spPr>
              <a:xfrm>
                <a:off x="423295" y="4208849"/>
                <a:ext cx="324000" cy="277200"/>
              </a:xfrm>
              <a:prstGeom prst="homePlate">
                <a:avLst/>
              </a:prstGeom>
              <a:solidFill>
                <a:srgbClr val="3378CB"/>
              </a:solidFill>
              <a:ln>
                <a:noFill/>
              </a:ln>
              <a:effectLst>
                <a:outerShdw blurRad="63500" dist="38100" dir="2700000" algn="tl" rotWithShape="0">
                  <a:schemeClr val="tx1"/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35" name="Imagem 34">
            <a:extLst>
              <a:ext uri="{FF2B5EF4-FFF2-40B4-BE49-F238E27FC236}">
                <a16:creationId xmlns:a16="http://schemas.microsoft.com/office/drawing/2014/main" id="{3F8E7794-5D50-E960-13B7-FE684952EF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5162" y="910406"/>
            <a:ext cx="573778" cy="447276"/>
          </a:xfrm>
          <a:prstGeom prst="rect">
            <a:avLst/>
          </a:prstGeom>
        </p:spPr>
      </p:pic>
      <p:sp>
        <p:nvSpPr>
          <p:cNvPr id="36" name="CaixaDeTexto 35">
            <a:extLst>
              <a:ext uri="{FF2B5EF4-FFF2-40B4-BE49-F238E27FC236}">
                <a16:creationId xmlns:a16="http://schemas.microsoft.com/office/drawing/2014/main" id="{067E0661-6530-8F19-6055-56C4A002DF26}"/>
              </a:ext>
            </a:extLst>
          </p:cNvPr>
          <p:cNvSpPr txBox="1"/>
          <p:nvPr/>
        </p:nvSpPr>
        <p:spPr>
          <a:xfrm>
            <a:off x="4329176" y="847407"/>
            <a:ext cx="3303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Telefone</a:t>
            </a:r>
          </a:p>
          <a:p>
            <a:r>
              <a:rPr lang="pt-BR" sz="1400" dirty="0"/>
              <a:t>(32) </a:t>
            </a:r>
            <a:r>
              <a:rPr lang="pt-BR" sz="800" dirty="0"/>
              <a:t>  </a:t>
            </a:r>
            <a:r>
              <a:rPr lang="pt-BR" sz="1400" dirty="0"/>
              <a:t>3 729-3700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724E6C6-3B92-B6F3-FA56-A8C26C82DE77}"/>
              </a:ext>
            </a:extLst>
          </p:cNvPr>
          <p:cNvSpPr txBox="1"/>
          <p:nvPr/>
        </p:nvSpPr>
        <p:spPr>
          <a:xfrm>
            <a:off x="2755900" y="4133410"/>
            <a:ext cx="49943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Modelo 1 (uti adulto)</a:t>
            </a:r>
          </a:p>
          <a:p>
            <a:pPr algn="ctr"/>
            <a:r>
              <a:rPr lang="pt-BR" sz="2400" b="1" dirty="0"/>
              <a:t>FRENTE</a:t>
            </a:r>
          </a:p>
          <a:p>
            <a:endParaRPr lang="pt-BR" sz="1400" dirty="0"/>
          </a:p>
          <a:p>
            <a:pPr algn="ctr"/>
            <a:r>
              <a:rPr lang="pt-BR" sz="1400" dirty="0"/>
              <a:t>Panfleto com duas dobraduras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t-BR" sz="1400" dirty="0"/>
              <a:t>Folha: : </a:t>
            </a:r>
            <a:r>
              <a:rPr lang="pt-BR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Tipo A4 tradicional</a:t>
            </a:r>
            <a:endParaRPr lang="pt-BR" sz="1400" dirty="0">
              <a:effectLst/>
            </a:endParaRPr>
          </a:p>
          <a:p>
            <a:pPr algn="ctr"/>
            <a:r>
              <a:rPr lang="pt-BR" sz="1400" dirty="0"/>
              <a:t>Gramatura: </a:t>
            </a:r>
            <a:r>
              <a:rPr lang="pt-BR" sz="1400" b="1" dirty="0"/>
              <a:t>75g</a:t>
            </a:r>
          </a:p>
          <a:p>
            <a:pPr algn="ctr"/>
            <a:r>
              <a:rPr lang="pt-BR" sz="1400" dirty="0"/>
              <a:t>Tamanho - </a:t>
            </a:r>
            <a:r>
              <a:rPr lang="pt-BR" sz="1400" b="1" u="sng" dirty="0"/>
              <a:t>Largura: 30 cm</a:t>
            </a:r>
          </a:p>
          <a:p>
            <a:pPr algn="ctr"/>
            <a:r>
              <a:rPr lang="pt-BR" sz="1400" b="1" dirty="0"/>
              <a:t>                              </a:t>
            </a:r>
            <a:r>
              <a:rPr lang="pt-BR" sz="1400" b="1" u="sng" dirty="0"/>
              <a:t> Comprimento: 10 cm</a:t>
            </a:r>
          </a:p>
          <a:p>
            <a:pPr algn="ctr"/>
            <a:r>
              <a:rPr lang="pt-BR" sz="1400" b="1" u="sng" dirty="0"/>
              <a:t>Quantidade de cópias: 1500</a:t>
            </a:r>
          </a:p>
          <a:p>
            <a:pPr algn="ctr"/>
            <a:endParaRPr lang="pt-BR" sz="1400" b="1" u="sng" dirty="0"/>
          </a:p>
          <a:p>
            <a:pPr algn="ctr"/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OBS: ONDE ESTÁ COM A TESOURA FAZER </a:t>
            </a: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PICOTE </a:t>
            </a: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DESTACAR</a:t>
            </a:r>
            <a:endParaRPr lang="pt-BR" sz="1400" b="1" u="sng" dirty="0"/>
          </a:p>
        </p:txBody>
      </p:sp>
      <p:pic>
        <p:nvPicPr>
          <p:cNvPr id="1028" name="Picture 4" descr="382.300+ Cortar Atividade Ilustração de stock, gráficos vetoriais e clipart  royalty-free - iStock">
            <a:extLst>
              <a:ext uri="{FF2B5EF4-FFF2-40B4-BE49-F238E27FC236}">
                <a16:creationId xmlns:a16="http://schemas.microsoft.com/office/drawing/2014/main" id="{61459781-2D9B-3694-096A-E82A400396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" t="21552" r="5555" b="26471"/>
          <a:stretch/>
        </p:blipFill>
        <p:spPr bwMode="auto">
          <a:xfrm rot="16200000">
            <a:off x="117264" y="739903"/>
            <a:ext cx="1291100" cy="73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B496170-01BF-9D10-9CA3-5CA34FD69F1D}"/>
              </a:ext>
            </a:extLst>
          </p:cNvPr>
          <p:cNvSpPr txBox="1"/>
          <p:nvPr/>
        </p:nvSpPr>
        <p:spPr>
          <a:xfrm>
            <a:off x="1147768" y="196850"/>
            <a:ext cx="224465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300" dirty="0"/>
          </a:p>
          <a:p>
            <a:pPr algn="just"/>
            <a:endParaRPr lang="pt-BR" sz="600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BR" sz="1200" b="1" dirty="0"/>
              <a:t>Atualização de contato</a:t>
            </a:r>
            <a:r>
              <a:rPr lang="pt-BR" sz="1200" dirty="0"/>
              <a:t>: Sempre atualizar o telefone com a equipe do setor e o nome do responsável pelo paciente.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BR" sz="1200" b="1" dirty="0"/>
              <a:t>Rouparia: </a:t>
            </a:r>
            <a:r>
              <a:rPr lang="pt-BR" sz="1200" dirty="0"/>
              <a:t>O enxoval fornecido pelo hospital é exclusivo para pacientes.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BR" sz="1200" b="1" dirty="0"/>
              <a:t>Sugestão</a:t>
            </a:r>
            <a:r>
              <a:rPr lang="pt-BR" sz="1200" dirty="0"/>
              <a:t>: uso de calça, sapato fechado e evitar roupas curtas;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22838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8900" y="578356"/>
            <a:ext cx="330352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300" dirty="0"/>
          </a:p>
          <a:p>
            <a:pPr algn="just"/>
            <a:endParaRPr lang="pt-BR" sz="600" b="1" dirty="0"/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pt-BR" sz="1200" dirty="0"/>
              <a:t>Horário de troca: </a:t>
            </a:r>
          </a:p>
          <a:p>
            <a:pPr algn="just"/>
            <a:r>
              <a:rPr lang="pt-BR" sz="1200" dirty="0"/>
              <a:t>       7h e 22h - Autorizado duas trocas por turno</a:t>
            </a:r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pt-BR" sz="1200" dirty="0"/>
              <a:t>POSSUEM DIREITO A ACOMPANHANTE AQUELES PACIENTES QUE SÃO INDICADOS PELA EQUIPE MULTIDISCIPLINAR</a:t>
            </a:r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pt-BR" sz="1200" dirty="0"/>
              <a:t>Acompanhantes devem ter idade superior a 18 anos.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10693400" cy="374173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4" name="Grupo 29">
            <a:extLst>
              <a:ext uri="{FF2B5EF4-FFF2-40B4-BE49-F238E27FC236}">
                <a16:creationId xmlns:a16="http://schemas.microsoft.com/office/drawing/2014/main" id="{672887F4-2F5E-34C9-B34E-0C6FDA09707F}"/>
              </a:ext>
            </a:extLst>
          </p:cNvPr>
          <p:cNvGrpSpPr/>
          <p:nvPr/>
        </p:nvGrpSpPr>
        <p:grpSpPr>
          <a:xfrm>
            <a:off x="181959" y="201494"/>
            <a:ext cx="3134933" cy="320555"/>
            <a:chOff x="374113" y="336471"/>
            <a:chExt cx="3134933" cy="320555"/>
          </a:xfrm>
        </p:grpSpPr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BC81EABE-CBDF-3351-DB57-C906058FD092}"/>
                </a:ext>
              </a:extLst>
            </p:cNvPr>
            <p:cNvSpPr txBox="1"/>
            <p:nvPr/>
          </p:nvSpPr>
          <p:spPr>
            <a:xfrm>
              <a:off x="374113" y="349249"/>
              <a:ext cx="3134933" cy="307777"/>
            </a:xfrm>
            <a:prstGeom prst="rect">
              <a:avLst/>
            </a:prstGeom>
            <a:solidFill>
              <a:srgbClr val="CBE3FD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/>
                <a:t> REGRAS PARA ACOMPANHANTES</a:t>
              </a:r>
            </a:p>
          </p:txBody>
        </p:sp>
        <p:sp>
          <p:nvSpPr>
            <p:cNvPr id="16" name="Pentágono 4">
              <a:extLst>
                <a:ext uri="{FF2B5EF4-FFF2-40B4-BE49-F238E27FC236}">
                  <a16:creationId xmlns:a16="http://schemas.microsoft.com/office/drawing/2014/main" id="{E7932CEA-D573-8585-D21E-BB707CE64C22}"/>
                </a:ext>
              </a:extLst>
            </p:cNvPr>
            <p:cNvSpPr/>
            <p:nvPr/>
          </p:nvSpPr>
          <p:spPr>
            <a:xfrm>
              <a:off x="374870" y="336471"/>
              <a:ext cx="324000" cy="277200"/>
            </a:xfrm>
            <a:prstGeom prst="homePlate">
              <a:avLst/>
            </a:prstGeom>
            <a:solidFill>
              <a:srgbClr val="3378CB"/>
            </a:solidFill>
            <a:ln>
              <a:noFill/>
            </a:ln>
            <a:effectLst>
              <a:outerShdw blurRad="50800" dist="38100" dir="2700000" algn="tl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FE4B9ABD-D773-0026-C283-2EE1AB7319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882" b="90467" l="51892" r="97162"/>
                    </a14:imgEffect>
                  </a14:imgLayer>
                </a14:imgProps>
              </a:ext>
            </a:extLst>
          </a:blip>
          <a:srcRect l="52274" b="9450"/>
          <a:stretch/>
        </p:blipFill>
        <p:spPr>
          <a:xfrm>
            <a:off x="1917700" y="1949450"/>
            <a:ext cx="1340873" cy="1694853"/>
          </a:xfrm>
          <a:prstGeom prst="roundRect">
            <a:avLst/>
          </a:prstGeom>
        </p:spPr>
      </p:pic>
      <p:grpSp>
        <p:nvGrpSpPr>
          <p:cNvPr id="18" name="Grupo 29">
            <a:extLst>
              <a:ext uri="{FF2B5EF4-FFF2-40B4-BE49-F238E27FC236}">
                <a16:creationId xmlns:a16="http://schemas.microsoft.com/office/drawing/2014/main" id="{03F53524-3BD5-242C-7B64-3CD98D94DC90}"/>
              </a:ext>
            </a:extLst>
          </p:cNvPr>
          <p:cNvGrpSpPr/>
          <p:nvPr/>
        </p:nvGrpSpPr>
        <p:grpSpPr>
          <a:xfrm>
            <a:off x="3659567" y="214495"/>
            <a:ext cx="3134933" cy="320555"/>
            <a:chOff x="374113" y="336471"/>
            <a:chExt cx="3134933" cy="320555"/>
          </a:xfrm>
        </p:grpSpPr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D94586BE-FD71-4A22-AD60-41B7EF5EAC08}"/>
                </a:ext>
              </a:extLst>
            </p:cNvPr>
            <p:cNvSpPr txBox="1"/>
            <p:nvPr/>
          </p:nvSpPr>
          <p:spPr>
            <a:xfrm>
              <a:off x="374113" y="349249"/>
              <a:ext cx="3134933" cy="307777"/>
            </a:xfrm>
            <a:prstGeom prst="rect">
              <a:avLst/>
            </a:prstGeom>
            <a:solidFill>
              <a:srgbClr val="CBE3FD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/>
                <a:t>  REGRAS PARA VISITANTES</a:t>
              </a:r>
            </a:p>
          </p:txBody>
        </p:sp>
        <p:sp>
          <p:nvSpPr>
            <p:cNvPr id="20" name="Pentágono 4">
              <a:extLst>
                <a:ext uri="{FF2B5EF4-FFF2-40B4-BE49-F238E27FC236}">
                  <a16:creationId xmlns:a16="http://schemas.microsoft.com/office/drawing/2014/main" id="{54D17653-0542-4B2F-2F96-32776C79B550}"/>
                </a:ext>
              </a:extLst>
            </p:cNvPr>
            <p:cNvSpPr/>
            <p:nvPr/>
          </p:nvSpPr>
          <p:spPr>
            <a:xfrm>
              <a:off x="374870" y="336471"/>
              <a:ext cx="324000" cy="277200"/>
            </a:xfrm>
            <a:prstGeom prst="homePlate">
              <a:avLst/>
            </a:prstGeom>
            <a:solidFill>
              <a:srgbClr val="3378CB"/>
            </a:solidFill>
            <a:ln>
              <a:noFill/>
            </a:ln>
            <a:effectLst>
              <a:outerShdw blurRad="50800" dist="38100" dir="2700000" algn="tl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1D60DA1-B131-4381-8685-F80ECDEBB9DC}"/>
              </a:ext>
            </a:extLst>
          </p:cNvPr>
          <p:cNvSpPr txBox="1"/>
          <p:nvPr/>
        </p:nvSpPr>
        <p:spPr>
          <a:xfrm>
            <a:off x="3668619" y="521191"/>
            <a:ext cx="330352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600" b="1" dirty="0"/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pt-BR" sz="1200" dirty="0"/>
              <a:t>Horário das visitas:</a:t>
            </a:r>
          </a:p>
          <a:p>
            <a:pPr algn="just"/>
            <a:r>
              <a:rPr lang="pt-BR" sz="1200" dirty="0"/>
              <a:t>       Manhã: 11h – 13h</a:t>
            </a:r>
          </a:p>
          <a:p>
            <a:pPr algn="just"/>
            <a:r>
              <a:rPr lang="pt-BR" sz="1200" dirty="0"/>
              <a:t>       Noite: 20:30 – 22:30h</a:t>
            </a:r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pt-BR" sz="1200" dirty="0"/>
              <a:t>É permitido a entrada de uma pessoa por vez nas visitas, sendo 2 pessoas por turno.</a:t>
            </a:r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pt-BR" sz="1200" dirty="0"/>
              <a:t>Os visitantes devem ter idade superior a 14 anos</a:t>
            </a:r>
          </a:p>
        </p:txBody>
      </p:sp>
      <p:grpSp>
        <p:nvGrpSpPr>
          <p:cNvPr id="23" name="Grupo 29">
            <a:extLst>
              <a:ext uri="{FF2B5EF4-FFF2-40B4-BE49-F238E27FC236}">
                <a16:creationId xmlns:a16="http://schemas.microsoft.com/office/drawing/2014/main" id="{AB02F41F-602F-035F-09FA-B9631D83C1D0}"/>
              </a:ext>
            </a:extLst>
          </p:cNvPr>
          <p:cNvGrpSpPr/>
          <p:nvPr/>
        </p:nvGrpSpPr>
        <p:grpSpPr>
          <a:xfrm>
            <a:off x="3659567" y="1937662"/>
            <a:ext cx="3134933" cy="320555"/>
            <a:chOff x="374113" y="336471"/>
            <a:chExt cx="3134933" cy="320555"/>
          </a:xfrm>
        </p:grpSpPr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F73C6460-D190-38DB-AD3B-555C28CF1F8D}"/>
                </a:ext>
              </a:extLst>
            </p:cNvPr>
            <p:cNvSpPr txBox="1"/>
            <p:nvPr/>
          </p:nvSpPr>
          <p:spPr>
            <a:xfrm>
              <a:off x="374113" y="349249"/>
              <a:ext cx="3134933" cy="307777"/>
            </a:xfrm>
            <a:prstGeom prst="rect">
              <a:avLst/>
            </a:prstGeom>
            <a:solidFill>
              <a:srgbClr val="CBE3FD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/>
                <a:t>  INFORMAÇÕES GERAIS</a:t>
              </a:r>
            </a:p>
          </p:txBody>
        </p:sp>
        <p:sp>
          <p:nvSpPr>
            <p:cNvPr id="25" name="Pentágono 4">
              <a:extLst>
                <a:ext uri="{FF2B5EF4-FFF2-40B4-BE49-F238E27FC236}">
                  <a16:creationId xmlns:a16="http://schemas.microsoft.com/office/drawing/2014/main" id="{ADC9C47F-B609-90C1-85B2-18A217765BD4}"/>
                </a:ext>
              </a:extLst>
            </p:cNvPr>
            <p:cNvSpPr/>
            <p:nvPr/>
          </p:nvSpPr>
          <p:spPr>
            <a:xfrm>
              <a:off x="374870" y="336471"/>
              <a:ext cx="324000" cy="277200"/>
            </a:xfrm>
            <a:prstGeom prst="homePlate">
              <a:avLst/>
            </a:prstGeom>
            <a:solidFill>
              <a:srgbClr val="3378CB"/>
            </a:solidFill>
            <a:ln>
              <a:noFill/>
            </a:ln>
            <a:effectLst>
              <a:outerShdw blurRad="50800" dist="38100" dir="2700000" algn="tl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4966616-77C8-7CAF-6DE2-25439A71E445}"/>
              </a:ext>
            </a:extLst>
          </p:cNvPr>
          <p:cNvSpPr txBox="1"/>
          <p:nvPr/>
        </p:nvSpPr>
        <p:spPr>
          <a:xfrm>
            <a:off x="7164944" y="175922"/>
            <a:ext cx="25623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BR" sz="1200" dirty="0"/>
              <a:t>Informações sobre o paciente: Segundo a Lei Geral de Proteção de Dados Pessoais (LGPD) n° 13.709/2018, as informações sobre o quadro clínico do paciente só serão fornecidas pelo médico assistente presencialmente. É proibido o uso de aparelho celular durante as visitas. Informações do prontuário do paciente é restrita ao mesmo até a sua alta.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B15E84-EE88-7B67-8F4B-5CDE048628DE}"/>
              </a:ext>
            </a:extLst>
          </p:cNvPr>
          <p:cNvSpPr txBox="1"/>
          <p:nvPr/>
        </p:nvSpPr>
        <p:spPr>
          <a:xfrm>
            <a:off x="2755900" y="4616450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VERSO</a:t>
            </a:r>
          </a:p>
          <a:p>
            <a:endParaRPr lang="pt-BR" dirty="0"/>
          </a:p>
          <a:p>
            <a:pPr algn="ctr"/>
            <a:r>
              <a:rPr lang="pt-BR" dirty="0"/>
              <a:t>Panfleto com duas dobraduras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EB02738-E9C8-E10D-1102-D704454441BB}"/>
              </a:ext>
            </a:extLst>
          </p:cNvPr>
          <p:cNvSpPr txBox="1"/>
          <p:nvPr/>
        </p:nvSpPr>
        <p:spPr>
          <a:xfrm>
            <a:off x="3633137" y="2281330"/>
            <a:ext cx="31349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Boas maneiras para a Segurança do Paciente e dos familiares e amigos</a:t>
            </a:r>
          </a:p>
          <a:p>
            <a:pPr algn="just"/>
            <a:endParaRPr lang="pt-BR" sz="1200" b="1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pt-BR" sz="1200" dirty="0"/>
              <a:t>Controle de infecção: Ao entrar e s3air da unidade, deve-se fazer a higiene das mãos com água e sabão ou álcool em gel. Uso de máscara é obrigatório</a:t>
            </a:r>
            <a:r>
              <a:rPr lang="pt-BR" sz="1800" dirty="0"/>
              <a:t>.</a:t>
            </a:r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6B30773-82A3-A5F6-2918-7A4D57FF4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7175" y="3768725"/>
            <a:ext cx="19050" cy="1905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7017D933-8211-4257-E934-4BBFA00A690D}"/>
              </a:ext>
            </a:extLst>
          </p:cNvPr>
          <p:cNvSpPr txBox="1"/>
          <p:nvPr/>
        </p:nvSpPr>
        <p:spPr>
          <a:xfrm rot="16200000">
            <a:off x="7894271" y="814508"/>
            <a:ext cx="4635998" cy="936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PACIENTE ___________________________________________________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ACOMPANHANTE_____________________________________________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FUNCIONÁRIO_______________________________________________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pt-BR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____/____/________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2069885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314</Words>
  <Application>Microsoft Office PowerPoint</Application>
  <PresentationFormat>Personalizar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Calibri</vt:lpstr>
      <vt:lpstr>Wingdings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Carolina Vieira Castro</dc:creator>
  <cp:lastModifiedBy>DRG</cp:lastModifiedBy>
  <cp:revision>57</cp:revision>
  <cp:lastPrinted>2024-10-15T14:14:53Z</cp:lastPrinted>
  <dcterms:created xsi:type="dcterms:W3CDTF">2022-03-08T18:00:27Z</dcterms:created>
  <dcterms:modified xsi:type="dcterms:W3CDTF">2024-10-18T12:12:54Z</dcterms:modified>
</cp:coreProperties>
</file>